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69" r:id="rId3"/>
    <p:sldId id="377" r:id="rId4"/>
    <p:sldId id="379" r:id="rId5"/>
    <p:sldId id="381" r:id="rId6"/>
    <p:sldId id="378" r:id="rId7"/>
    <p:sldId id="380" r:id="rId8"/>
    <p:sldId id="355" r:id="rId9"/>
    <p:sldId id="357" r:id="rId10"/>
    <p:sldId id="382" r:id="rId11"/>
    <p:sldId id="368" r:id="rId12"/>
    <p:sldId id="366" r:id="rId13"/>
    <p:sldId id="367" r:id="rId14"/>
    <p:sldId id="383" r:id="rId15"/>
    <p:sldId id="363" r:id="rId16"/>
    <p:sldId id="386" r:id="rId17"/>
    <p:sldId id="385" r:id="rId18"/>
    <p:sldId id="384" r:id="rId19"/>
    <p:sldId id="371" r:id="rId20"/>
    <p:sldId id="370" r:id="rId21"/>
    <p:sldId id="372" r:id="rId22"/>
    <p:sldId id="373" r:id="rId23"/>
    <p:sldId id="374" r:id="rId24"/>
    <p:sldId id="365" r:id="rId25"/>
    <p:sldId id="364" r:id="rId26"/>
    <p:sldId id="356" r:id="rId27"/>
    <p:sldId id="279" r:id="rId2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i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613"/>
    <a:srgbClr val="EDD80C"/>
    <a:srgbClr val="186537"/>
    <a:srgbClr val="EAD77B"/>
    <a:srgbClr val="BCBF00"/>
    <a:srgbClr val="F6D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Štýl s motívom 2 - zvýrazneni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etlý štýl 2 - zvýrazneni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Štýl s motívom 2 - zvýrazneni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Štýl s motívom 2 - zvýrazneni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Štýl s motívom 2 - zvýrazneni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79535" autoAdjust="0"/>
  </p:normalViewPr>
  <p:slideViewPr>
    <p:cSldViewPr>
      <p:cViewPr varScale="1">
        <p:scale>
          <a:sx n="43" d="100"/>
          <a:sy n="43" d="100"/>
        </p:scale>
        <p:origin x="1854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DY%20SR\vyvoj_P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7421183498951"/>
          <c:y val="0.17135571271043887"/>
          <c:w val="0.8545460381242066"/>
          <c:h val="0.63938698772551816"/>
        </c:manualLayout>
      </c:layout>
      <c:lineChart>
        <c:grouping val="standard"/>
        <c:varyColors val="0"/>
        <c:ser>
          <c:idx val="1"/>
          <c:order val="0"/>
          <c:tx>
            <c:strRef>
              <c:f>'Vývoj PPF od roku 1936'!$B$89</c:f>
              <c:strCache>
                <c:ptCount val="1"/>
                <c:pt idx="0">
                  <c:v>Arable land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'Vývoj PPF od roku 1936'!$A$90:$A$158</c:f>
              <c:numCache>
                <c:formatCode>@</c:formatCode>
                <c:ptCount val="69"/>
                <c:pt idx="0">
                  <c:v>1936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 formatCode="General">
                  <c:v>1999</c:v>
                </c:pt>
                <c:pt idx="55" formatCode="General">
                  <c:v>2000</c:v>
                </c:pt>
                <c:pt idx="56" formatCode="General">
                  <c:v>2001</c:v>
                </c:pt>
                <c:pt idx="57" formatCode="General">
                  <c:v>2002</c:v>
                </c:pt>
                <c:pt idx="58" formatCode="General">
                  <c:v>2003</c:v>
                </c:pt>
                <c:pt idx="59" formatCode="General">
                  <c:v>2004</c:v>
                </c:pt>
                <c:pt idx="60" formatCode="General">
                  <c:v>2005</c:v>
                </c:pt>
                <c:pt idx="61" formatCode="General">
                  <c:v>2006</c:v>
                </c:pt>
                <c:pt idx="62" formatCode="General">
                  <c:v>2007</c:v>
                </c:pt>
                <c:pt idx="63" formatCode="General">
                  <c:v>2008</c:v>
                </c:pt>
                <c:pt idx="64" formatCode="General">
                  <c:v>2009</c:v>
                </c:pt>
                <c:pt idx="65" formatCode="General">
                  <c:v>2010</c:v>
                </c:pt>
                <c:pt idx="66" formatCode="General">
                  <c:v>2011</c:v>
                </c:pt>
                <c:pt idx="67" formatCode="General">
                  <c:v>2012</c:v>
                </c:pt>
                <c:pt idx="68" formatCode="General">
                  <c:v>2013</c:v>
                </c:pt>
              </c:numCache>
            </c:numRef>
          </c:cat>
          <c:val>
            <c:numRef>
              <c:f>'Vývoj PPF od roku 1936'!$B$90:$B$158</c:f>
              <c:numCache>
                <c:formatCode>#,##0</c:formatCode>
                <c:ptCount val="69"/>
                <c:pt idx="0">
                  <c:v>1769</c:v>
                </c:pt>
                <c:pt idx="1">
                  <c:v>1787</c:v>
                </c:pt>
                <c:pt idx="2">
                  <c:v>1773</c:v>
                </c:pt>
                <c:pt idx="3">
                  <c:v>1728</c:v>
                </c:pt>
                <c:pt idx="4">
                  <c:v>1711</c:v>
                </c:pt>
                <c:pt idx="5">
                  <c:v>1734</c:v>
                </c:pt>
                <c:pt idx="6">
                  <c:v>1732</c:v>
                </c:pt>
                <c:pt idx="7">
                  <c:v>1739</c:v>
                </c:pt>
                <c:pt idx="8">
                  <c:v>1692</c:v>
                </c:pt>
                <c:pt idx="9">
                  <c:v>1708</c:v>
                </c:pt>
                <c:pt idx="10">
                  <c:v>1738</c:v>
                </c:pt>
                <c:pt idx="11">
                  <c:v>1732</c:v>
                </c:pt>
                <c:pt idx="12">
                  <c:v>1736</c:v>
                </c:pt>
                <c:pt idx="13">
                  <c:v>1766</c:v>
                </c:pt>
                <c:pt idx="14">
                  <c:v>1767</c:v>
                </c:pt>
                <c:pt idx="15">
                  <c:v>1761</c:v>
                </c:pt>
                <c:pt idx="16">
                  <c:v>1751</c:v>
                </c:pt>
                <c:pt idx="17">
                  <c:v>1748</c:v>
                </c:pt>
                <c:pt idx="18">
                  <c:v>1744</c:v>
                </c:pt>
                <c:pt idx="19">
                  <c:v>1732</c:v>
                </c:pt>
                <c:pt idx="20">
                  <c:v>1720</c:v>
                </c:pt>
                <c:pt idx="21">
                  <c:v>1711</c:v>
                </c:pt>
                <c:pt idx="22">
                  <c:v>1704</c:v>
                </c:pt>
                <c:pt idx="23">
                  <c:v>1697</c:v>
                </c:pt>
                <c:pt idx="24">
                  <c:v>1690</c:v>
                </c:pt>
                <c:pt idx="25">
                  <c:v>1683</c:v>
                </c:pt>
                <c:pt idx="26">
                  <c:v>1677</c:v>
                </c:pt>
                <c:pt idx="27">
                  <c:v>1668</c:v>
                </c:pt>
                <c:pt idx="28">
                  <c:v>1653</c:v>
                </c:pt>
                <c:pt idx="29">
                  <c:v>1627</c:v>
                </c:pt>
                <c:pt idx="30">
                  <c:v>1592</c:v>
                </c:pt>
                <c:pt idx="31">
                  <c:v>1584</c:v>
                </c:pt>
                <c:pt idx="32">
                  <c:v>1580</c:v>
                </c:pt>
                <c:pt idx="33">
                  <c:v>1575</c:v>
                </c:pt>
                <c:pt idx="34">
                  <c:v>1551</c:v>
                </c:pt>
                <c:pt idx="35">
                  <c:v>1516</c:v>
                </c:pt>
                <c:pt idx="36">
                  <c:v>1517</c:v>
                </c:pt>
                <c:pt idx="37">
                  <c:v>1518</c:v>
                </c:pt>
                <c:pt idx="38">
                  <c:v>1519</c:v>
                </c:pt>
                <c:pt idx="39">
                  <c:v>1518</c:v>
                </c:pt>
                <c:pt idx="40">
                  <c:v>1517</c:v>
                </c:pt>
                <c:pt idx="41">
                  <c:v>1517</c:v>
                </c:pt>
                <c:pt idx="42">
                  <c:v>1513</c:v>
                </c:pt>
                <c:pt idx="43">
                  <c:v>1510</c:v>
                </c:pt>
                <c:pt idx="44">
                  <c:v>1509</c:v>
                </c:pt>
                <c:pt idx="45">
                  <c:v>1509</c:v>
                </c:pt>
                <c:pt idx="46">
                  <c:v>1509</c:v>
                </c:pt>
                <c:pt idx="47">
                  <c:v>1486</c:v>
                </c:pt>
                <c:pt idx="48">
                  <c:v>1483</c:v>
                </c:pt>
                <c:pt idx="49">
                  <c:v>1483</c:v>
                </c:pt>
                <c:pt idx="50">
                  <c:v>1479</c:v>
                </c:pt>
                <c:pt idx="51">
                  <c:v>1476</c:v>
                </c:pt>
                <c:pt idx="52">
                  <c:v>1472</c:v>
                </c:pt>
                <c:pt idx="53">
                  <c:v>1469</c:v>
                </c:pt>
                <c:pt idx="54">
                  <c:v>1461</c:v>
                </c:pt>
                <c:pt idx="55">
                  <c:v>1450</c:v>
                </c:pt>
                <c:pt idx="56">
                  <c:v>1441</c:v>
                </c:pt>
                <c:pt idx="57">
                  <c:v>1433</c:v>
                </c:pt>
                <c:pt idx="58">
                  <c:v>1430</c:v>
                </c:pt>
                <c:pt idx="59">
                  <c:v>1431</c:v>
                </c:pt>
                <c:pt idx="60">
                  <c:v>1429</c:v>
                </c:pt>
                <c:pt idx="61">
                  <c:v>1427</c:v>
                </c:pt>
                <c:pt idx="62">
                  <c:v>1426</c:v>
                </c:pt>
                <c:pt idx="63">
                  <c:v>1421</c:v>
                </c:pt>
                <c:pt idx="64">
                  <c:v>1418</c:v>
                </c:pt>
                <c:pt idx="65">
                  <c:v>1417</c:v>
                </c:pt>
                <c:pt idx="66">
                  <c:v>1416</c:v>
                </c:pt>
                <c:pt idx="67">
                  <c:v>1414</c:v>
                </c:pt>
                <c:pt idx="68">
                  <c:v>1413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FD-466C-BDC0-2142ED65A107}"/>
            </c:ext>
          </c:extLst>
        </c:ser>
        <c:ser>
          <c:idx val="2"/>
          <c:order val="1"/>
          <c:tx>
            <c:strRef>
              <c:f>'Vývoj PPF od roku 1936'!$C$89</c:f>
              <c:strCache>
                <c:ptCount val="1"/>
                <c:pt idx="0">
                  <c:v>Agricultural land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'Vývoj PPF od roku 1936'!$A$90:$A$158</c:f>
              <c:numCache>
                <c:formatCode>@</c:formatCode>
                <c:ptCount val="69"/>
                <c:pt idx="0">
                  <c:v>1936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 formatCode="General">
                  <c:v>1999</c:v>
                </c:pt>
                <c:pt idx="55" formatCode="General">
                  <c:v>2000</c:v>
                </c:pt>
                <c:pt idx="56" formatCode="General">
                  <c:v>2001</c:v>
                </c:pt>
                <c:pt idx="57" formatCode="General">
                  <c:v>2002</c:v>
                </c:pt>
                <c:pt idx="58" formatCode="General">
                  <c:v>2003</c:v>
                </c:pt>
                <c:pt idx="59" formatCode="General">
                  <c:v>2004</c:v>
                </c:pt>
                <c:pt idx="60" formatCode="General">
                  <c:v>2005</c:v>
                </c:pt>
                <c:pt idx="61" formatCode="General">
                  <c:v>2006</c:v>
                </c:pt>
                <c:pt idx="62" formatCode="General">
                  <c:v>2007</c:v>
                </c:pt>
                <c:pt idx="63" formatCode="General">
                  <c:v>2008</c:v>
                </c:pt>
                <c:pt idx="64" formatCode="General">
                  <c:v>2009</c:v>
                </c:pt>
                <c:pt idx="65" formatCode="General">
                  <c:v>2010</c:v>
                </c:pt>
                <c:pt idx="66" formatCode="General">
                  <c:v>2011</c:v>
                </c:pt>
                <c:pt idx="67" formatCode="General">
                  <c:v>2012</c:v>
                </c:pt>
                <c:pt idx="68" formatCode="General">
                  <c:v>2013</c:v>
                </c:pt>
              </c:numCache>
            </c:numRef>
          </c:cat>
          <c:val>
            <c:numRef>
              <c:f>'Vývoj PPF od roku 1936'!$C$90:$C$158</c:f>
              <c:numCache>
                <c:formatCode>#,##0</c:formatCode>
                <c:ptCount val="69"/>
                <c:pt idx="0">
                  <c:v>2760</c:v>
                </c:pt>
                <c:pt idx="1">
                  <c:v>2778</c:v>
                </c:pt>
                <c:pt idx="2">
                  <c:v>2810</c:v>
                </c:pt>
                <c:pt idx="3">
                  <c:v>2804</c:v>
                </c:pt>
                <c:pt idx="4">
                  <c:v>2785</c:v>
                </c:pt>
                <c:pt idx="5">
                  <c:v>2827</c:v>
                </c:pt>
                <c:pt idx="6">
                  <c:v>2808</c:v>
                </c:pt>
                <c:pt idx="7">
                  <c:v>2779</c:v>
                </c:pt>
                <c:pt idx="8">
                  <c:v>2643</c:v>
                </c:pt>
                <c:pt idx="9">
                  <c:v>2679</c:v>
                </c:pt>
                <c:pt idx="10">
                  <c:v>2747</c:v>
                </c:pt>
                <c:pt idx="11">
                  <c:v>2737</c:v>
                </c:pt>
                <c:pt idx="12">
                  <c:v>2724</c:v>
                </c:pt>
                <c:pt idx="13">
                  <c:v>2776</c:v>
                </c:pt>
                <c:pt idx="14">
                  <c:v>2768</c:v>
                </c:pt>
                <c:pt idx="15">
                  <c:v>2754</c:v>
                </c:pt>
                <c:pt idx="16">
                  <c:v>2726</c:v>
                </c:pt>
                <c:pt idx="17">
                  <c:v>2690</c:v>
                </c:pt>
                <c:pt idx="18">
                  <c:v>2678</c:v>
                </c:pt>
                <c:pt idx="19">
                  <c:v>2659</c:v>
                </c:pt>
                <c:pt idx="20">
                  <c:v>2647</c:v>
                </c:pt>
                <c:pt idx="21">
                  <c:v>2642</c:v>
                </c:pt>
                <c:pt idx="22">
                  <c:v>2639</c:v>
                </c:pt>
                <c:pt idx="23">
                  <c:v>2636</c:v>
                </c:pt>
                <c:pt idx="24">
                  <c:v>2631</c:v>
                </c:pt>
                <c:pt idx="25">
                  <c:v>2628</c:v>
                </c:pt>
                <c:pt idx="26">
                  <c:v>2619</c:v>
                </c:pt>
                <c:pt idx="27">
                  <c:v>2614</c:v>
                </c:pt>
                <c:pt idx="28">
                  <c:v>2606</c:v>
                </c:pt>
                <c:pt idx="29">
                  <c:v>2592</c:v>
                </c:pt>
                <c:pt idx="30">
                  <c:v>2560</c:v>
                </c:pt>
                <c:pt idx="31">
                  <c:v>2554</c:v>
                </c:pt>
                <c:pt idx="32">
                  <c:v>2548</c:v>
                </c:pt>
                <c:pt idx="33">
                  <c:v>2540</c:v>
                </c:pt>
                <c:pt idx="34">
                  <c:v>2530</c:v>
                </c:pt>
                <c:pt idx="35">
                  <c:v>2477</c:v>
                </c:pt>
                <c:pt idx="36">
                  <c:v>2473</c:v>
                </c:pt>
                <c:pt idx="37">
                  <c:v>2474</c:v>
                </c:pt>
                <c:pt idx="38">
                  <c:v>2475</c:v>
                </c:pt>
                <c:pt idx="39">
                  <c:v>2472</c:v>
                </c:pt>
                <c:pt idx="40">
                  <c:v>2467</c:v>
                </c:pt>
                <c:pt idx="41">
                  <c:v>2464</c:v>
                </c:pt>
                <c:pt idx="42">
                  <c:v>2462</c:v>
                </c:pt>
                <c:pt idx="43">
                  <c:v>2458</c:v>
                </c:pt>
                <c:pt idx="44">
                  <c:v>2453</c:v>
                </c:pt>
                <c:pt idx="45">
                  <c:v>2448</c:v>
                </c:pt>
                <c:pt idx="46">
                  <c:v>2449</c:v>
                </c:pt>
                <c:pt idx="47">
                  <c:v>2447</c:v>
                </c:pt>
                <c:pt idx="48">
                  <c:v>2446</c:v>
                </c:pt>
                <c:pt idx="49">
                  <c:v>2446</c:v>
                </c:pt>
                <c:pt idx="50">
                  <c:v>2446</c:v>
                </c:pt>
                <c:pt idx="51">
                  <c:v>2444</c:v>
                </c:pt>
                <c:pt idx="52">
                  <c:v>2445</c:v>
                </c:pt>
                <c:pt idx="53">
                  <c:v>2444</c:v>
                </c:pt>
                <c:pt idx="54">
                  <c:v>2442</c:v>
                </c:pt>
                <c:pt idx="55">
                  <c:v>2441</c:v>
                </c:pt>
                <c:pt idx="56">
                  <c:v>2439</c:v>
                </c:pt>
                <c:pt idx="57">
                  <c:v>2438</c:v>
                </c:pt>
                <c:pt idx="58">
                  <c:v>2437</c:v>
                </c:pt>
                <c:pt idx="59">
                  <c:v>2435</c:v>
                </c:pt>
                <c:pt idx="60">
                  <c:v>2433</c:v>
                </c:pt>
                <c:pt idx="61">
                  <c:v>2431</c:v>
                </c:pt>
                <c:pt idx="62">
                  <c:v>2429</c:v>
                </c:pt>
                <c:pt idx="63">
                  <c:v>2423</c:v>
                </c:pt>
                <c:pt idx="64">
                  <c:v>2418</c:v>
                </c:pt>
                <c:pt idx="65">
                  <c:v>2414</c:v>
                </c:pt>
                <c:pt idx="66">
                  <c:v>2411</c:v>
                </c:pt>
                <c:pt idx="67">
                  <c:v>2406</c:v>
                </c:pt>
                <c:pt idx="68">
                  <c:v>2402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FD-466C-BDC0-2142ED65A1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669760"/>
        <c:axId val="151696896"/>
      </c:lineChart>
      <c:catAx>
        <c:axId val="15166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rok</a:t>
                </a:r>
              </a:p>
            </c:rich>
          </c:tx>
          <c:layout>
            <c:manualLayout>
              <c:xMode val="edge"/>
              <c:yMode val="edge"/>
              <c:x val="0.53286747758680708"/>
              <c:y val="0.92327473132354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169689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51696896"/>
        <c:scaling>
          <c:orientation val="minMax"/>
          <c:min val="13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tis. ha</a:t>
                </a:r>
              </a:p>
            </c:rich>
          </c:tx>
          <c:layout>
            <c:manualLayout>
              <c:xMode val="edge"/>
              <c:yMode val="edge"/>
              <c:x val="1.1188816451706978E-2"/>
              <c:y val="0.432225600955890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#,##0" sourceLinked="1"/>
        <c:majorTickMark val="none"/>
        <c:minorTickMark val="none"/>
        <c:tickLblPos val="nextTo"/>
        <c:crossAx val="15166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459739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k-SK" sz="2200" dirty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3090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77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PPC_VUPOP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36508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0" y="8483600"/>
            <a:ext cx="13004800" cy="1270000"/>
          </a:xfrm>
          <a:prstGeom prst="rect">
            <a:avLst/>
          </a:prstGeom>
          <a:solidFill>
            <a:srgbClr val="19764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- H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PPC_bez-textu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701525" y="7467600"/>
            <a:ext cx="2303275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8972698"/>
            <a:ext cx="10706745" cy="381001"/>
          </a:xfrm>
          <a:prstGeom prst="rect">
            <a:avLst/>
          </a:prstGeom>
          <a:solidFill>
            <a:srgbClr val="18653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roslava.sobocka@nppc.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641070" y="3675787"/>
            <a:ext cx="11722660" cy="6477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endParaRPr dirty="0"/>
          </a:p>
        </p:txBody>
      </p:sp>
      <p:sp>
        <p:nvSpPr>
          <p:cNvPr id="6" name="Shape 12"/>
          <p:cNvSpPr/>
          <p:nvPr/>
        </p:nvSpPr>
        <p:spPr>
          <a:xfrm>
            <a:off x="793470" y="8909248"/>
            <a:ext cx="11722660" cy="53347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lvl="0"/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93470" y="3999637"/>
            <a:ext cx="11722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Perspektívy pedológie vo svetle súčasných spoločenských výziev</a:t>
            </a:r>
          </a:p>
        </p:txBody>
      </p:sp>
      <p:sp>
        <p:nvSpPr>
          <p:cNvPr id="7" name="Shape 12"/>
          <p:cNvSpPr/>
          <p:nvPr/>
        </p:nvSpPr>
        <p:spPr>
          <a:xfrm>
            <a:off x="793470" y="8909248"/>
            <a:ext cx="11722660" cy="53347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lvl="0"/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8" name="Shape 12"/>
          <p:cNvSpPr>
            <a:spLocks noChangeArrowheads="1"/>
          </p:cNvSpPr>
          <p:nvPr/>
        </p:nvSpPr>
        <p:spPr bwMode="auto">
          <a:xfrm>
            <a:off x="793470" y="6575801"/>
            <a:ext cx="11722100" cy="108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sk-SK" altLang="sk-SK" sz="2400" b="1" i="1" dirty="0">
                <a:solidFill>
                  <a:schemeClr val="tx1"/>
                </a:solidFill>
              </a:rPr>
              <a:t>Jaroslava Sobocká</a:t>
            </a:r>
          </a:p>
          <a:p>
            <a:pPr algn="ctr"/>
            <a:r>
              <a:rPr lang="sk-SK" altLang="sk-SK" sz="2400" b="1" i="1" dirty="0">
                <a:solidFill>
                  <a:schemeClr val="tx1"/>
                </a:solidFill>
                <a:hlinkClick r:id="rId3"/>
              </a:rPr>
              <a:t>jaroslava.sobocka@nppc.sk</a:t>
            </a:r>
            <a:endParaRPr lang="sk-SK" altLang="sk-SK" sz="2400" b="1" i="1" dirty="0">
              <a:solidFill>
                <a:schemeClr val="tx1"/>
              </a:solidFill>
            </a:endParaRPr>
          </a:p>
          <a:p>
            <a:pPr algn="ctr"/>
            <a:endParaRPr lang="sk-SK" altLang="sk-SK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2112" y="8709193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Pedologické dni 2022, Zvolen 12.-14.9.2022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45816" y="412304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Aká je ochrana pôdy na Slovensku</a:t>
            </a:r>
          </a:p>
        </p:txBody>
      </p:sp>
      <p:sp>
        <p:nvSpPr>
          <p:cNvPr id="3" name="Obdĺžnik 2"/>
          <p:cNvSpPr/>
          <p:nvPr/>
        </p:nvSpPr>
        <p:spPr>
          <a:xfrm>
            <a:off x="957784" y="1276400"/>
            <a:ext cx="11089232" cy="7602081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sk-SK" b="1" dirty="0">
                <a:solidFill>
                  <a:schemeClr val="tx1"/>
                </a:solidFill>
              </a:rPr>
              <a:t>Ústava Slovenskej republiky </a:t>
            </a:r>
            <a:r>
              <a:rPr lang="sk-SK" dirty="0"/>
              <a:t>o ochrane pôdy (schválená 16.5.2017) v druhej hlave, šiestom oddiele čl. 44 (odseky 4, 5)</a:t>
            </a:r>
          </a:p>
          <a:p>
            <a:pPr algn="l"/>
            <a:r>
              <a:rPr lang="sk-SK" sz="3200" i="1" dirty="0"/>
              <a:t>„Poľnohospodárska pôda a lesná pôda ako neobnoviteľné prírodné zdroje požívajú osobitnú ochranu zo strany štátu a spoločnosti.“</a:t>
            </a:r>
          </a:p>
          <a:p>
            <a:pPr algn="l"/>
            <a:endParaRPr lang="sk-SK" sz="3200" dirty="0"/>
          </a:p>
          <a:p>
            <a:pPr algn="l"/>
            <a:r>
              <a:rPr lang="sk-SK" b="1" dirty="0">
                <a:solidFill>
                  <a:schemeClr val="tx1"/>
                </a:solidFill>
              </a:rPr>
              <a:t>Zákon o ochrane pôdy č. 220/2004 Z.z. doplnený zákonom 57/2013 a Nariadením 58/2013 Z.z</a:t>
            </a:r>
            <a:r>
              <a:rPr lang="sk-SK" dirty="0">
                <a:solidFill>
                  <a:schemeClr val="accent2"/>
                </a:solidFill>
              </a:rPr>
              <a:t>. </a:t>
            </a:r>
          </a:p>
          <a:p>
            <a:pPr algn="l"/>
            <a:r>
              <a:rPr lang="sk-SK" dirty="0"/>
              <a:t>§ 5 ochrana poľnohospodárskej pôdy pred eróziou</a:t>
            </a:r>
          </a:p>
          <a:p>
            <a:pPr algn="l"/>
            <a:r>
              <a:rPr lang="sk-SK" dirty="0"/>
              <a:t>§ 6 ochrana poľnohospodárskej pôdy pred zhutnením</a:t>
            </a:r>
          </a:p>
          <a:p>
            <a:pPr algn="l"/>
            <a:r>
              <a:rPr lang="sk-SK" dirty="0"/>
              <a:t>§ 7 zásad bilancie pôdnej organickej hmoty</a:t>
            </a:r>
          </a:p>
          <a:p>
            <a:pPr algn="l"/>
            <a:r>
              <a:rPr lang="sk-SK" dirty="0"/>
              <a:t>§ 8 ochrana poľnohospodárskej pôdy pred nebezpečnými látkami</a:t>
            </a:r>
          </a:p>
        </p:txBody>
      </p:sp>
    </p:spTree>
    <p:extLst>
      <p:ext uri="{BB962C8B-B14F-4D97-AF65-F5344CB8AC3E}">
        <p14:creationId xmlns:p14="http://schemas.microsoft.com/office/powerpoint/2010/main" val="29477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41760" y="1418675"/>
            <a:ext cx="11737304" cy="729430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b="1" dirty="0"/>
              <a:t>Spoločná poľnohospodárska politika </a:t>
            </a:r>
            <a:r>
              <a:rPr lang="sk-SK" dirty="0"/>
              <a:t>(SPP)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b="1" dirty="0"/>
              <a:t>Akčný plán rozvoja pôdohospodárstva</a:t>
            </a:r>
            <a:r>
              <a:rPr lang="sk-SK" dirty="0"/>
              <a:t> na roky 2014-2020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dirty="0"/>
              <a:t>Stratégia „</a:t>
            </a:r>
            <a:r>
              <a:rPr lang="sk-SK" b="1" dirty="0"/>
              <a:t>Zelenšie Slovensko“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dirty="0"/>
              <a:t>Dlhodobá </a:t>
            </a:r>
            <a:r>
              <a:rPr lang="sk-SK" b="1" dirty="0" err="1"/>
              <a:t>nízkouhlíková</a:t>
            </a:r>
            <a:r>
              <a:rPr lang="sk-SK" b="1" dirty="0"/>
              <a:t> stratégia </a:t>
            </a:r>
            <a:r>
              <a:rPr lang="sk-SK" dirty="0"/>
              <a:t>2030/2050 zosúlaďuje slovenské politiky s Parížskou dohodou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dirty="0"/>
              <a:t>Akčný plán pre implementáciu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b="1" dirty="0"/>
              <a:t>Stratégia adaptácie SR na zmenu klímy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b="1" dirty="0"/>
              <a:t>H</a:t>
            </a:r>
            <a:r>
              <a:rPr lang="sk-SK" b="1" baseline="-25000" dirty="0"/>
              <a:t>2</a:t>
            </a:r>
            <a:r>
              <a:rPr lang="sk-SK" b="1" dirty="0"/>
              <a:t>ODNOTA JE VODA </a:t>
            </a:r>
            <a:r>
              <a:rPr lang="sk-SK" dirty="0"/>
              <a:t>- akčný plán na riešenie dôsledkov sucha a nedostatku vody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b="1" dirty="0"/>
              <a:t>Zelená správa </a:t>
            </a:r>
            <a:r>
              <a:rPr lang="sk-SK" dirty="0"/>
              <a:t>o stave životného prostredia (</a:t>
            </a:r>
            <a:r>
              <a:rPr lang="sk-SK" dirty="0" err="1"/>
              <a:t>Enviroportál</a:t>
            </a:r>
            <a:r>
              <a:rPr lang="sk-SK" dirty="0"/>
              <a:t> MŽP SR)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dirty="0"/>
              <a:t>Iné dokumenty okrajovo sledujúce pôdu</a:t>
            </a:r>
          </a:p>
        </p:txBody>
      </p:sp>
      <p:sp>
        <p:nvSpPr>
          <p:cNvPr id="3" name="Obdĺžnik 2"/>
          <p:cNvSpPr/>
          <p:nvPr/>
        </p:nvSpPr>
        <p:spPr>
          <a:xfrm>
            <a:off x="1245816" y="556320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Ostatné dokumenty</a:t>
            </a:r>
          </a:p>
        </p:txBody>
      </p:sp>
    </p:spTree>
    <p:extLst>
      <p:ext uri="{BB962C8B-B14F-4D97-AF65-F5344CB8AC3E}">
        <p14:creationId xmlns:p14="http://schemas.microsoft.com/office/powerpoint/2010/main" val="38743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41760" y="268288"/>
            <a:ext cx="11449272" cy="20162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t-BR" altLang="sk-SK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V súlade s organizáciami OSN je prioritou udržateľné hospodárenie s prírodnými zdrojmi (pôda-voda-biomasa)</a:t>
            </a:r>
            <a:endParaRPr lang="sk-SK" sz="3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97744" y="2252687"/>
            <a:ext cx="119533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4000" b="1" dirty="0"/>
              <a:t>UN Agenda 2030</a:t>
            </a:r>
            <a:r>
              <a:rPr lang="en-US" altLang="sk-SK" sz="4000" dirty="0"/>
              <a:t>: </a:t>
            </a:r>
            <a:r>
              <a:rPr lang="sk-SK" altLang="sk-SK" sz="4000" dirty="0"/>
              <a:t>ciele</a:t>
            </a:r>
            <a:r>
              <a:rPr lang="en-US" altLang="sk-SK" sz="4000" dirty="0"/>
              <a:t> 2, 3, </a:t>
            </a:r>
            <a:r>
              <a:rPr lang="en-US" altLang="sk-SK" sz="4000" b="1" dirty="0"/>
              <a:t>6</a:t>
            </a:r>
            <a:r>
              <a:rPr lang="en-US" altLang="sk-SK" sz="4000" dirty="0"/>
              <a:t>, 11, </a:t>
            </a:r>
            <a:r>
              <a:rPr lang="en-US" altLang="sk-SK" sz="4000" b="1" dirty="0"/>
              <a:t>13</a:t>
            </a:r>
            <a:r>
              <a:rPr lang="en-US" altLang="sk-SK" sz="4000" dirty="0"/>
              <a:t>, </a:t>
            </a:r>
            <a:r>
              <a:rPr lang="en-US" altLang="sk-SK" sz="4000" b="1" dirty="0"/>
              <a:t>15</a:t>
            </a:r>
          </a:p>
          <a:p>
            <a:pPr marL="571500" lvl="1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4000" b="1" dirty="0"/>
              <a:t>UN</a:t>
            </a:r>
            <a:r>
              <a:rPr lang="sk-SK" altLang="sk-SK" sz="4000" b="1" dirty="0"/>
              <a:t> </a:t>
            </a:r>
            <a:r>
              <a:rPr lang="en-US" altLang="sk-SK" sz="4000" b="1" dirty="0"/>
              <a:t>FCCC/COP 21</a:t>
            </a:r>
            <a:r>
              <a:rPr lang="en-US" altLang="sk-SK" sz="4000" dirty="0"/>
              <a:t>: </a:t>
            </a:r>
            <a:r>
              <a:rPr lang="sk-SK" altLang="sk-SK" sz="4000" dirty="0"/>
              <a:t>adaptačné opatrenia v poľnohospodárstve</a:t>
            </a:r>
            <a:endParaRPr lang="en-US" altLang="sk-SK" sz="4000" dirty="0"/>
          </a:p>
          <a:p>
            <a:pPr marL="571500" lvl="1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4000" b="1" dirty="0"/>
              <a:t>UNCCD: </a:t>
            </a:r>
            <a:r>
              <a:rPr lang="sk-SK" altLang="sk-SK" sz="4000" dirty="0"/>
              <a:t>neutralita degradácie krajiny </a:t>
            </a:r>
            <a:r>
              <a:rPr lang="en-US" altLang="sk-SK" sz="4000" dirty="0"/>
              <a:t>(LDN)</a:t>
            </a:r>
          </a:p>
          <a:p>
            <a:pPr marL="571500" lvl="1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4000" b="1" dirty="0"/>
              <a:t>CBD/IPBES</a:t>
            </a:r>
            <a:r>
              <a:rPr lang="en-US" altLang="sk-SK" sz="4000" dirty="0"/>
              <a:t>: </a:t>
            </a:r>
            <a:r>
              <a:rPr lang="sk-SK" altLang="sk-SK" sz="4000" dirty="0"/>
              <a:t>degradácia krajiny a obnova, hodnotenie znižovania biodiverzity</a:t>
            </a:r>
            <a:endParaRPr lang="en-US" altLang="sk-SK" sz="4000" dirty="0"/>
          </a:p>
          <a:p>
            <a:pPr marL="571500" lvl="1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4000" b="1" dirty="0"/>
              <a:t>GSP/FAO</a:t>
            </a:r>
            <a:r>
              <a:rPr lang="en-US" altLang="sk-SK" sz="4000" dirty="0"/>
              <a:t>: </a:t>
            </a:r>
            <a:r>
              <a:rPr lang="sk-SK" altLang="sk-SK" sz="4000" dirty="0"/>
              <a:t>5 pilierov udržateľného manažmentu pôd</a:t>
            </a:r>
          </a:p>
          <a:p>
            <a:pPr marL="571500" lvl="1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4000" b="1" dirty="0"/>
              <a:t>Black </a:t>
            </a:r>
            <a:r>
              <a:rPr lang="sk-SK" altLang="sk-SK" sz="4000" b="1" dirty="0" err="1"/>
              <a:t>Soils</a:t>
            </a:r>
            <a:r>
              <a:rPr lang="sk-SK" altLang="sk-SK" sz="4000" b="1" dirty="0"/>
              <a:t> </a:t>
            </a:r>
            <a:r>
              <a:rPr lang="sk-SK" altLang="sk-SK" sz="4000" b="1" dirty="0" err="1"/>
              <a:t>Network</a:t>
            </a:r>
            <a:r>
              <a:rPr lang="sk-SK" altLang="sk-SK" sz="4000" b="1" dirty="0"/>
              <a:t>/FAO </a:t>
            </a:r>
            <a:r>
              <a:rPr lang="sk-SK" altLang="sk-SK" sz="4000" dirty="0"/>
              <a:t>celosvetová</a:t>
            </a:r>
            <a:r>
              <a:rPr lang="sk-SK" altLang="sk-SK" sz="4000" b="1" dirty="0"/>
              <a:t> </a:t>
            </a:r>
            <a:r>
              <a:rPr lang="sk-SK" altLang="sk-SK" sz="4000" dirty="0"/>
              <a:t>ochrana tmavých </a:t>
            </a:r>
            <a:r>
              <a:rPr lang="sk-SK" altLang="sk-SK" sz="4000" dirty="0" err="1"/>
              <a:t>molických</a:t>
            </a:r>
            <a:r>
              <a:rPr lang="sk-SK" altLang="sk-SK" sz="4000" dirty="0"/>
              <a:t> pôd</a:t>
            </a:r>
            <a:endParaRPr lang="en-US" altLang="sk-SK" sz="4000" b="1" dirty="0"/>
          </a:p>
          <a:p>
            <a:pPr marL="571500" lvl="1" indent="-5715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k-SK" sz="4000" b="1" dirty="0"/>
              <a:t>UNEA-3: </a:t>
            </a:r>
            <a:r>
              <a:rPr lang="sk-SK" altLang="sk-SK" sz="4000" dirty="0"/>
              <a:t>Smerom k nulovému znečisteniu planéty</a:t>
            </a:r>
            <a:endParaRPr lang="en-US" altLang="sk-SK" sz="4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33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81720" y="1276400"/>
            <a:ext cx="121693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DG CLIMA/DG AGRI/DG ENV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dirty="0"/>
              <a:t>EU politiky)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JRC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 (Spoločné výskumné centrum (ESDAC, EUSO, ..)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Európska environmentálna agentúra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(EEA) vyvíja, prijíma, implementuje a hodnotí environmentálnu politiku)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altLang="sk-SK" b="1" dirty="0"/>
              <a:t>CAP EU</a:t>
            </a:r>
            <a:r>
              <a:rPr lang="sk-SK" altLang="sk-SK" dirty="0"/>
              <a:t> -  I. a II. pilier PRV (Program rozvoja vidieka)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Board</a:t>
            </a: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 EU -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 vedecko-inovačný program programe – Dohoda o pôde (A </a:t>
            </a:r>
            <a:r>
              <a:rPr lang="sk-SK" dirty="0" err="1"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ea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dirty="0">
                <a:ea typeface="Calibri" panose="020F0502020204030204" pitchFamily="34" charset="0"/>
                <a:cs typeface="Times New Roman" panose="02020603050405020304" pitchFamily="18" charset="0"/>
              </a:rPr>
              <a:t>4 per 1000 </a:t>
            </a: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sk-SK" dirty="0"/>
              <a:t>ieľom iniciatívy je zvýšiť organickú hmotu v pôde a sekvestráciu uhlíka uplatňovaním udržateľných poľnohospodárskych postupov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dirty="0">
                <a:ea typeface="Calibri" panose="020F0502020204030204" pitchFamily="34" charset="0"/>
                <a:cs typeface="Times New Roman" panose="02020603050405020304" pitchFamily="18" charset="0"/>
              </a:rPr>
              <a:t>a mnohé iné</a:t>
            </a:r>
          </a:p>
        </p:txBody>
      </p:sp>
      <p:sp>
        <p:nvSpPr>
          <p:cNvPr id="5" name="Obdĺžnik 4"/>
          <p:cNvSpPr/>
          <p:nvPr/>
        </p:nvSpPr>
        <p:spPr>
          <a:xfrm>
            <a:off x="1425836" y="340296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EU dokumenty týkajúce sa pôdy</a:t>
            </a:r>
          </a:p>
        </p:txBody>
      </p:sp>
    </p:spTree>
    <p:extLst>
      <p:ext uri="{BB962C8B-B14F-4D97-AF65-F5344CB8AC3E}">
        <p14:creationId xmlns:p14="http://schemas.microsoft.com/office/powerpoint/2010/main" val="25018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/>
          <p:cNvSpPr txBox="1">
            <a:spLocks/>
          </p:cNvSpPr>
          <p:nvPr/>
        </p:nvSpPr>
        <p:spPr>
          <a:xfrm>
            <a:off x="237704" y="1807751"/>
            <a:ext cx="12097344" cy="69424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44500" lvl="1" indent="0"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sk-SK" dirty="0"/>
              <a:t>Oznámenie komisie Európskemu parlamentu, Rade, Európskemu hospodárskemu a sociálnemu výboru a výboru regiónov: zo dňa 17.11. 2021 </a:t>
            </a:r>
            <a:r>
              <a:rPr lang="sk-SK" b="1" dirty="0"/>
              <a:t>Využívanie prínosov zdravej pôdy v prospech ľudí, potravín, prírody a klímy 		</a:t>
            </a:r>
            <a:r>
              <a:rPr lang="sk-SK" dirty="0"/>
              <a:t>SWD(2021)323 </a:t>
            </a:r>
            <a:r>
              <a:rPr lang="sk-SK" dirty="0" err="1"/>
              <a:t>final</a:t>
            </a:r>
            <a:r>
              <a:rPr lang="sk-SK" dirty="0"/>
              <a:t>)</a:t>
            </a:r>
          </a:p>
          <a:p>
            <a:pPr marL="0" indent="0" algn="l">
              <a:lnSpc>
                <a:spcPct val="120000"/>
              </a:lnSpc>
              <a:spcBef>
                <a:spcPts val="600"/>
              </a:spcBef>
              <a:buNone/>
            </a:pPr>
            <a:endParaRPr lang="sk-SK" u="sng" dirty="0"/>
          </a:p>
          <a:p>
            <a:pPr marL="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sk-SK" u="sng" dirty="0"/>
              <a:t>Vízia v oblasti pôdy</a:t>
            </a:r>
            <a:endParaRPr lang="sk-SK" dirty="0"/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sk-SK" dirty="0"/>
              <a:t>Všetky </a:t>
            </a:r>
            <a:r>
              <a:rPr lang="sk-SK" b="1" u="sng" dirty="0"/>
              <a:t>pôdne ekosystémy EÚ budú do roku 2050 zdravé</a:t>
            </a:r>
            <a:r>
              <a:rPr lang="sk-SK" dirty="0"/>
              <a:t>, a teda odolnejšie, čo si vyžiada zásadné zmeny v tomto desaťročí.</a:t>
            </a:r>
            <a:endParaRPr lang="sk-SK" sz="3200" dirty="0"/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sk-SK" b="1" dirty="0"/>
              <a:t>Ochrana, udržateľné využívanie a obnova pôdy stanú normou.</a:t>
            </a:r>
            <a:r>
              <a:rPr lang="sk-SK" dirty="0"/>
              <a:t> 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sk-SK" b="1" dirty="0"/>
              <a:t>Zdravé pôdy ako kľúčové riešenie </a:t>
            </a:r>
            <a:r>
              <a:rPr lang="sk-SK" dirty="0"/>
              <a:t>prispievajú k riešeniu našich veľkých výziev, ktorými sú dosiahnutie klimatickej neutrality a odolnosti voči zmene klímy, rozvoj čistého a obehového (bio)hospodárstva, zvrátenie straty biodiverzity, ochrana ľudského zdravia, zastavenie dezertifikácie a zvrátenie degradácie pôdy. </a:t>
            </a:r>
            <a:endParaRPr lang="sk-SK" sz="7200" dirty="0"/>
          </a:p>
        </p:txBody>
      </p:sp>
      <p:sp>
        <p:nvSpPr>
          <p:cNvPr id="5" name="Obdĺžnik 4"/>
          <p:cNvSpPr/>
          <p:nvPr/>
        </p:nvSpPr>
        <p:spPr>
          <a:xfrm>
            <a:off x="741760" y="484312"/>
            <a:ext cx="9865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1. Stratégia EÚ v oblasti pôdy do roku 2030</a:t>
            </a:r>
          </a:p>
        </p:txBody>
      </p:sp>
    </p:spTree>
    <p:extLst>
      <p:ext uri="{BB962C8B-B14F-4D97-AF65-F5344CB8AC3E}">
        <p14:creationId xmlns:p14="http://schemas.microsoft.com/office/powerpoint/2010/main" val="13710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7744" y="844352"/>
            <a:ext cx="1166529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/>
          <p:cNvSpPr txBox="1">
            <a:spLocks/>
          </p:cNvSpPr>
          <p:nvPr/>
        </p:nvSpPr>
        <p:spPr>
          <a:xfrm>
            <a:off x="885776" y="1420416"/>
            <a:ext cx="11089232" cy="705852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44500" lvl="1" indent="0" algn="l">
              <a:lnSpc>
                <a:spcPct val="150000"/>
              </a:lnSpc>
              <a:spcBef>
                <a:spcPct val="0"/>
              </a:spcBef>
              <a:buNone/>
            </a:pPr>
            <a:r>
              <a:rPr lang="sk-SK" sz="3200" dirty="0"/>
              <a:t>Definícia  - </a:t>
            </a:r>
            <a:r>
              <a:rPr lang="sk-SK" sz="3200" b="1" dirty="0"/>
              <a:t>pôda je zdravá, keď je v dobrom chemickom, biologickom a fyzikálnom stave, a preto je schopná nepretržite poskytovať čo najviac z nasledujúcich ekosystémových služieb</a:t>
            </a:r>
            <a:r>
              <a:rPr lang="sk-SK" sz="3200" dirty="0"/>
              <a:t>: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zabezpečovať produkciu potravín a biomasy vrátane poľnohospodárstva a lesníctva;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absorbovať, uchovávať a filtrovať vodu a premieňať živiny a látky, a tak chrániť útvary podzemných vôd;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o poskytnúť základ pre život a biodiverzitu vrátane biotopov, druhov a génov;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pôsobiť ako zásobník uhlíka;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poskytovať fyzickú platformu a kultúrne služby pre ľudí a ich aktivity;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pôsobiť ako zdroj surovín;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tvorí archív geologického, geomorfologického a archeologického dedičstva“</a:t>
            </a:r>
          </a:p>
        </p:txBody>
      </p:sp>
      <p:sp>
        <p:nvSpPr>
          <p:cNvPr id="3" name="Obdĺžnik 2"/>
          <p:cNvSpPr/>
          <p:nvPr/>
        </p:nvSpPr>
        <p:spPr>
          <a:xfrm>
            <a:off x="1677864" y="484312"/>
            <a:ext cx="9865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2. Zákon EÚ o zdraví pôdy</a:t>
            </a:r>
          </a:p>
        </p:txBody>
      </p:sp>
    </p:spTree>
    <p:extLst>
      <p:ext uri="{BB962C8B-B14F-4D97-AF65-F5344CB8AC3E}">
        <p14:creationId xmlns:p14="http://schemas.microsoft.com/office/powerpoint/2010/main" val="3316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/>
          <p:cNvSpPr txBox="1">
            <a:spLocks/>
          </p:cNvSpPr>
          <p:nvPr/>
        </p:nvSpPr>
        <p:spPr>
          <a:xfrm>
            <a:off x="754844" y="1708448"/>
            <a:ext cx="11364180" cy="712879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>
            <a:normAutofit fontScale="9250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Bude založený na monitorovaní pôdy</a:t>
            </a:r>
            <a:r>
              <a:rPr lang="sk-SK" sz="3200" b="1" dirty="0"/>
              <a:t>, t.j. systematickom zisťovaní vlastností pôdy, </a:t>
            </a:r>
            <a:r>
              <a:rPr lang="sk-SK" sz="3200" dirty="0"/>
              <a:t>ktoré dokáže odhaliť a zaznamenať priestorové a časové zmeny.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Určenie aktuálneho stavu pôdy (</a:t>
            </a:r>
            <a:r>
              <a:rPr lang="sk-SK" sz="3200" dirty="0" err="1"/>
              <a:t>baseline</a:t>
            </a:r>
            <a:r>
              <a:rPr lang="sk-SK" sz="3200" dirty="0"/>
              <a:t>)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Pokrytie (aspoň časti) všetkých parametrov zahrnutých v definícii zdravia pôdy 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Monitoring má byť štatisticky reprezentatívny, konzistentný a porovnateľný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dirty="0"/>
              <a:t>Náklady majú byť úmerné výnosom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sz="3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Pripomienkovanie do 27.10.2022</a:t>
            </a:r>
            <a:endParaRPr lang="sk-SK" sz="3200" dirty="0"/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sk-SK" sz="3200" dirty="0"/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sk-SK" sz="3200" dirty="0"/>
          </a:p>
        </p:txBody>
      </p:sp>
      <p:sp>
        <p:nvSpPr>
          <p:cNvPr id="3" name="Obdĺžnik 2"/>
          <p:cNvSpPr/>
          <p:nvPr/>
        </p:nvSpPr>
        <p:spPr>
          <a:xfrm>
            <a:off x="440644" y="628328"/>
            <a:ext cx="11089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Aká je podstata zákona o zdraví pôdy?</a:t>
            </a:r>
          </a:p>
        </p:txBody>
      </p:sp>
    </p:spTree>
    <p:extLst>
      <p:ext uri="{BB962C8B-B14F-4D97-AF65-F5344CB8AC3E}">
        <p14:creationId xmlns:p14="http://schemas.microsoft.com/office/powerpoint/2010/main" val="7190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25836" y="340296"/>
            <a:ext cx="9865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Sada</a:t>
            </a:r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navrhovaných indikátorov</a:t>
            </a:r>
          </a:p>
        </p:txBody>
      </p:sp>
      <p:pic>
        <p:nvPicPr>
          <p:cNvPr id="3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9712" y="1204392"/>
            <a:ext cx="12457384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77764" y="2140496"/>
            <a:ext cx="11377264" cy="649408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3200" dirty="0"/>
              <a:t>Misie EÚ sú novinkou </a:t>
            </a:r>
            <a:r>
              <a:rPr lang="sk-SK" sz="3200" dirty="0" err="1"/>
              <a:t>VaI</a:t>
            </a:r>
            <a:r>
              <a:rPr lang="sk-SK" sz="3200" dirty="0"/>
              <a:t> programu </a:t>
            </a:r>
            <a:r>
              <a:rPr lang="sk-SK" sz="3200" dirty="0" err="1"/>
              <a:t>Horizon</a:t>
            </a:r>
            <a:r>
              <a:rPr lang="sk-SK" sz="3200" dirty="0"/>
              <a:t> </a:t>
            </a:r>
            <a:r>
              <a:rPr lang="sk-SK" sz="3200" dirty="0" err="1"/>
              <a:t>Europe</a:t>
            </a:r>
            <a:r>
              <a:rPr lang="sk-SK" sz="3200" dirty="0"/>
              <a:t> na roky 2021-2027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3200" b="1" dirty="0"/>
              <a:t>Misie EÚ predstavujú nový spôsob</a:t>
            </a:r>
            <a:r>
              <a:rPr lang="sk-SK" sz="3200" dirty="0"/>
              <a:t>, ako prinášať konkrétne riešenia našich najväčších výziev a ambicióznych cieľov, a do roku 2030 majú priniesť konkrétne výsledky.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3200" b="1" dirty="0"/>
              <a:t>Nové formy riadenia a spolupráce </a:t>
            </a:r>
            <a:r>
              <a:rPr lang="sk-SK" sz="3200" dirty="0"/>
              <a:t>(spoluvytváranie vedomostí) efektívnou sieťou 100 živých laboratórií a majákov.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3200" dirty="0"/>
              <a:t>Rada misie sa skladá z </a:t>
            </a:r>
            <a:r>
              <a:rPr lang="sk-SK" sz="3200" b="1" dirty="0"/>
              <a:t>členských štátov EÚ </a:t>
            </a:r>
            <a:r>
              <a:rPr lang="sk-SK" sz="3200" dirty="0"/>
              <a:t>(člen za SR Jaroslava Sobocka)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3200" b="1" dirty="0">
                <a:solidFill>
                  <a:schemeClr val="tx1"/>
                </a:solidFill>
              </a:rPr>
              <a:t>Zainteresované strany </a:t>
            </a:r>
            <a:r>
              <a:rPr lang="sk-SK" sz="3200" dirty="0"/>
              <a:t>a občania prispejú k rozvoju a realizácii misie</a:t>
            </a:r>
          </a:p>
        </p:txBody>
      </p:sp>
      <p:sp>
        <p:nvSpPr>
          <p:cNvPr id="3" name="Obdĺžnik 2"/>
          <p:cNvSpPr/>
          <p:nvPr/>
        </p:nvSpPr>
        <p:spPr>
          <a:xfrm>
            <a:off x="1101800" y="556320"/>
            <a:ext cx="10297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3. Misie EÚ pre výskumno-inovačný program </a:t>
            </a:r>
            <a:r>
              <a:rPr lang="sk-SK" sz="4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Horizon</a:t>
            </a:r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sz="40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Europe</a:t>
            </a:r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20121-2027</a:t>
            </a:r>
          </a:p>
        </p:txBody>
      </p:sp>
    </p:spTree>
    <p:extLst>
      <p:ext uri="{BB962C8B-B14F-4D97-AF65-F5344CB8AC3E}">
        <p14:creationId xmlns:p14="http://schemas.microsoft.com/office/powerpoint/2010/main" val="21666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9641" y="1346667"/>
            <a:ext cx="8928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sz="3200" b="1" dirty="0"/>
              <a:t>Pôda plní celý rad životne dôležitých funkcií: </a:t>
            </a:r>
            <a:r>
              <a:rPr lang="sk-SK" sz="3200" dirty="0"/>
              <a:t>poskytovanie zdravých a bezpečných potravín, čistá voda, biodiverzita, kolobeh živín, ukladanie uhlíka, kultúrne služby.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sz="3200" dirty="0"/>
              <a:t>Pôda/pôda je </a:t>
            </a:r>
            <a:r>
              <a:rPr lang="sk-SK" sz="3200" b="1" dirty="0"/>
              <a:t>vzácny a neobnoviteľný zdroj, krehký ekosystém ohrozený </a:t>
            </a:r>
            <a:r>
              <a:rPr lang="sk-SK" sz="3200" dirty="0"/>
              <a:t>neudržateľným hospodárením s pôdou, urbanizáciou a zmenou klímy.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sz="3200" dirty="0"/>
              <a:t>Pôda je</a:t>
            </a:r>
            <a:r>
              <a:rPr lang="sk-SK" sz="3200" b="1" dirty="0"/>
              <a:t> stredobodom veľkých spoločenských výziev </a:t>
            </a:r>
            <a:r>
              <a:rPr lang="sk-SK" sz="3200" dirty="0"/>
              <a:t>(potravinová bezpečnosť, strata biodiverzity, zmierňovanie zmeny klímy a adaptácia na ňu) a politík (Zelená dohoda, FAO, </a:t>
            </a:r>
            <a:r>
              <a:rPr lang="sk-SK" sz="3200" dirty="0" err="1"/>
              <a:t>SDGs</a:t>
            </a:r>
            <a:r>
              <a:rPr lang="sk-SK" sz="3200" dirty="0"/>
              <a:t>, </a:t>
            </a:r>
            <a:r>
              <a:rPr lang="sk-SK" sz="3200" dirty="0" err="1"/>
              <a:t>ai</a:t>
            </a:r>
            <a:r>
              <a:rPr lang="sk-SK" sz="3200" dirty="0"/>
              <a:t>.)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8026" y="2957118"/>
            <a:ext cx="6021426" cy="338007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706101" y="700336"/>
            <a:ext cx="1172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Prečo sa rieši pôda?</a:t>
            </a:r>
          </a:p>
        </p:txBody>
      </p:sp>
    </p:spTree>
    <p:extLst>
      <p:ext uri="{BB962C8B-B14F-4D97-AF65-F5344CB8AC3E}">
        <p14:creationId xmlns:p14="http://schemas.microsoft.com/office/powerpoint/2010/main" val="34983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29792" y="1564432"/>
            <a:ext cx="11089232" cy="6740307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u="sng" dirty="0"/>
              <a:t>Cieľ 1</a:t>
            </a:r>
            <a:r>
              <a:rPr lang="sk-SK" b="1" dirty="0"/>
              <a:t>: redukovať degradáciu </a:t>
            </a:r>
            <a:r>
              <a:rPr lang="sk-SK" dirty="0"/>
              <a:t>pôdy vrátane dezertifikácie a salinizácie, obnoviť 50 % degradovanej pôdy, ktorá presahuje neutralitu degradácie pôdy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u="sng" dirty="0"/>
              <a:t>Cieľ 2</a:t>
            </a:r>
            <a:r>
              <a:rPr lang="sk-SK" b="1" dirty="0"/>
              <a:t>: zachovať zásoby organického uhlíka v pôde</a:t>
            </a:r>
            <a:r>
              <a:rPr lang="sk-SK" dirty="0"/>
              <a:t>: zvýšiť koncentráciu uhlíka na obrábanej pôde o 0,1 – 0,4 % ročne; plocha rašelinísk strácajúcich uhlík sa zníži o 30-50 %.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u="sng" dirty="0"/>
              <a:t>Cieľ 3: </a:t>
            </a:r>
            <a:r>
              <a:rPr lang="sk-SK" b="1" dirty="0"/>
              <a:t>nulové zábery pôdy </a:t>
            </a:r>
            <a:r>
              <a:rPr lang="sk-SK" dirty="0"/>
              <a:t>do roku 2050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dirty="0"/>
              <a:t>a zvýšiť opätovné využitie mestskej pôdy (miera opätovného využitia pôdy sa zvýši zo súčasných 13 % na 50 %)</a:t>
            </a:r>
          </a:p>
        </p:txBody>
      </p:sp>
      <p:sp>
        <p:nvSpPr>
          <p:cNvPr id="3" name="Obdĺžnik 2"/>
          <p:cNvSpPr/>
          <p:nvPr/>
        </p:nvSpPr>
        <p:spPr>
          <a:xfrm>
            <a:off x="1461840" y="412304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Ciele </a:t>
            </a:r>
            <a:r>
              <a:rPr lang="sk-SK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Mission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Board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A SOIL DEAL</a:t>
            </a:r>
          </a:p>
        </p:txBody>
      </p:sp>
    </p:spTree>
    <p:extLst>
      <p:ext uri="{BB962C8B-B14F-4D97-AF65-F5344CB8AC3E}">
        <p14:creationId xmlns:p14="http://schemas.microsoft.com/office/powerpoint/2010/main" val="7662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69752" y="1564432"/>
            <a:ext cx="10812040" cy="618630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u="sng" dirty="0"/>
              <a:t>Cieľ 4</a:t>
            </a:r>
            <a:r>
              <a:rPr lang="sk-SK" dirty="0"/>
              <a:t>: </a:t>
            </a:r>
            <a:r>
              <a:rPr lang="sk-SK" b="1" dirty="0"/>
              <a:t>znížiť znečistenie pôdy </a:t>
            </a:r>
            <a:r>
              <a:rPr lang="sk-SK" dirty="0"/>
              <a:t>a zlepšiť obnovu – najmenej 25 % plochy poľnohospodárskej pôdy EÚ využívanej v ekologickom poľnohospodárstve; ďalších 5 – 25 % pôdy znižuje iné riziko (pesticídy, ...); zdvojnásobenie miery obnovy znečistených lokalít;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u="sng" dirty="0"/>
              <a:t>Cieľ 5</a:t>
            </a:r>
            <a:r>
              <a:rPr lang="sk-SK" b="1" dirty="0"/>
              <a:t>: predchádzať a zastaviť eróziu </a:t>
            </a:r>
            <a:r>
              <a:rPr lang="sk-SK" dirty="0"/>
              <a:t>na 30 – 50 % pôdy s neudržateľnou mierou erózie;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k-SK" b="1" u="sng" dirty="0"/>
              <a:t>Cieľ 6:</a:t>
            </a:r>
            <a:r>
              <a:rPr lang="sk-SK" u="sng" dirty="0"/>
              <a:t> </a:t>
            </a:r>
            <a:r>
              <a:rPr lang="sk-SK" dirty="0"/>
              <a:t>zlepšiť štruktúru pôdy na zlepšenie kvality biotopov pre pôdnu </a:t>
            </a:r>
            <a:r>
              <a:rPr lang="sk-SK" dirty="0" err="1"/>
              <a:t>biotu</a:t>
            </a:r>
            <a:r>
              <a:rPr lang="sk-SK" dirty="0"/>
              <a:t> a plodiny; zníženie podložia s vysokou hustotou o 30-50%;</a:t>
            </a:r>
          </a:p>
        </p:txBody>
      </p:sp>
      <p:sp>
        <p:nvSpPr>
          <p:cNvPr id="3" name="Obdĺžnik 2"/>
          <p:cNvSpPr/>
          <p:nvPr/>
        </p:nvSpPr>
        <p:spPr>
          <a:xfrm>
            <a:off x="1461840" y="412304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Ciele </a:t>
            </a:r>
            <a:r>
              <a:rPr lang="sk-SK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Mission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Board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A SOIL DEAL</a:t>
            </a:r>
          </a:p>
        </p:txBody>
      </p:sp>
    </p:spTree>
    <p:extLst>
      <p:ext uri="{BB962C8B-B14F-4D97-AF65-F5344CB8AC3E}">
        <p14:creationId xmlns:p14="http://schemas.microsoft.com/office/powerpoint/2010/main" val="15846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13768" y="1348408"/>
            <a:ext cx="10884048" cy="618630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sk-SK" b="1" u="sng" dirty="0"/>
              <a:t>Cieľ 7: </a:t>
            </a:r>
            <a:r>
              <a:rPr lang="sk-SK" dirty="0"/>
              <a:t>znížiť o 20 – 40 % </a:t>
            </a:r>
            <a:r>
              <a:rPr lang="sk-SK" b="1" dirty="0"/>
              <a:t>celosvetovú stopu pôdy cez dovozu </a:t>
            </a:r>
            <a:r>
              <a:rPr lang="sk-SK" dirty="0"/>
              <a:t>potravín a dreva do EÚ</a:t>
            </a:r>
          </a:p>
          <a:p>
            <a:pPr algn="l"/>
            <a:endParaRPr lang="sk-SK" b="1" u="sng" dirty="0"/>
          </a:p>
          <a:p>
            <a:pPr algn="l"/>
            <a:r>
              <a:rPr lang="sk-SK" b="1" u="sng" dirty="0"/>
              <a:t>Cieľ 8: </a:t>
            </a:r>
            <a:r>
              <a:rPr lang="sk-SK" dirty="0"/>
              <a:t>výrazne zlepšiť </a:t>
            </a:r>
            <a:r>
              <a:rPr lang="sk-SK" b="1" dirty="0"/>
              <a:t>pôdnu gramotnosť </a:t>
            </a:r>
            <a:r>
              <a:rPr lang="sk-SK" dirty="0"/>
              <a:t>vo všetkých členských štátoch.</a:t>
            </a:r>
          </a:p>
          <a:p>
            <a:endParaRPr lang="sk-SK" dirty="0"/>
          </a:p>
          <a:p>
            <a:pPr algn="l"/>
            <a:r>
              <a:rPr lang="sk-SK" dirty="0"/>
              <a:t>Poslanie navrhnuté Výborom misie pre zdravie pôdy a potraviny: STAROSTLIVOSŤ O PÔDU JE STAROSTLIVOSŤ O ŽIVOT </a:t>
            </a:r>
            <a:r>
              <a:rPr lang="sk-SK" b="1" dirty="0"/>
              <a:t>zabezpečiť, aby 75 % pôdy malo byť zdravých do roku 2030 pre zdravé potraviny, ľudí, prírodu a klímu</a:t>
            </a:r>
            <a:r>
              <a:rPr lang="sk-SK" dirty="0"/>
              <a:t>.</a:t>
            </a:r>
          </a:p>
        </p:txBody>
      </p:sp>
      <p:sp>
        <p:nvSpPr>
          <p:cNvPr id="3" name="Obdĺžnik 2"/>
          <p:cNvSpPr/>
          <p:nvPr/>
        </p:nvSpPr>
        <p:spPr>
          <a:xfrm>
            <a:off x="1461840" y="412304"/>
            <a:ext cx="9865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Ciele </a:t>
            </a:r>
            <a:r>
              <a:rPr lang="sk-SK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Mission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Board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A SOIL DEAL</a:t>
            </a:r>
          </a:p>
        </p:txBody>
      </p:sp>
    </p:spTree>
    <p:extLst>
      <p:ext uri="{BB962C8B-B14F-4D97-AF65-F5344CB8AC3E}">
        <p14:creationId xmlns:p14="http://schemas.microsoft.com/office/powerpoint/2010/main" val="6921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51200" y="-41982181"/>
            <a:ext cx="6502400" cy="8402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The objectives: to develop knowledge, tools and an integrated research community to foster climate-smart sustainable agricultural soil management that: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/>
              <a:t>Allows sustainable food production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/>
              <a:t>Sustains soil biodiversity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/>
              <a:t>Sustains soil functions that preserves ecosystem services  </a:t>
            </a:r>
          </a:p>
          <a:p>
            <a:r>
              <a:rPr lang="en-US" sz="2800" b="1" u="sng" dirty="0"/>
              <a:t>The European Commission sees the EJP SOIL programme as part of the Soil Mission</a:t>
            </a:r>
            <a:r>
              <a:rPr lang="en-US" sz="2800" dirty="0"/>
              <a:t>. </a:t>
            </a:r>
          </a:p>
          <a:p>
            <a:r>
              <a:rPr lang="en-US" sz="2800" dirty="0"/>
              <a:t>The relationship is largely through REA, DG AGRI and the project </a:t>
            </a:r>
            <a:r>
              <a:rPr lang="en-US" sz="2800" b="1" dirty="0"/>
              <a:t>Soil Mission Support: Towards a European research and innovation roadmap on soils and land management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669752" y="653545"/>
            <a:ext cx="11305256" cy="698652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sk-SK" sz="32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EJP SOIL</a:t>
            </a:r>
            <a:r>
              <a:rPr lang="sk-SK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: Smerom k inteligentnému a udržateľnému manažmentu poľnohospodárskych pôd v oblasti klímy GA č. 862695 (</a:t>
            </a:r>
            <a:r>
              <a:rPr lang="sk-SK" sz="3200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Cofund</a:t>
            </a:r>
            <a:r>
              <a:rPr lang="sk-SK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, líder INRA)</a:t>
            </a:r>
          </a:p>
          <a:p>
            <a:pPr algn="l"/>
            <a:endParaRPr lang="sk-SK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l"/>
            <a:r>
              <a:rPr lang="sk-SK" sz="3200" dirty="0"/>
              <a:t>Ciele: rozvíjať znalosti, nástroje a integrovanú výskumnú komunitu na podporu klimaticky inteligentného udržateľného hospodárenia na poľnohospodárskej pôde: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k-SK" sz="3200" dirty="0"/>
              <a:t>Umožniť udržateľnú produkciu potravín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k-SK" sz="3200" dirty="0"/>
              <a:t>Udržať biodiverzitu pôdy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k-SK" sz="3200" dirty="0"/>
              <a:t>Udržať funkcie pôdy, ktoré zachovávajú ekosystémové služby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k-SK" sz="3200" dirty="0"/>
              <a:t>Európska komisia považuje program EJP SOIL za súčasť </a:t>
            </a:r>
            <a:r>
              <a:rPr lang="sk-SK" sz="3200" dirty="0" err="1"/>
              <a:t>Soil</a:t>
            </a:r>
            <a:r>
              <a:rPr lang="sk-SK" sz="3200" dirty="0"/>
              <a:t> </a:t>
            </a:r>
            <a:r>
              <a:rPr lang="sk-SK" sz="3200" dirty="0" err="1"/>
              <a:t>Mission</a:t>
            </a:r>
            <a:r>
              <a:rPr lang="sk-SK" sz="3200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80" y="196280"/>
            <a:ext cx="3318922" cy="8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57784" y="1974828"/>
            <a:ext cx="11089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/>
              <a:t>Tento koncept chránil 4 najkvalitnejšie skupiny pôd (kód BPEJ) - 21 % PPF chránenej poľnohospodárskej pôdy platením odvodov</a:t>
            </a:r>
            <a:r>
              <a:rPr lang="en-US" sz="2800" b="1" dirty="0"/>
              <a:t>.</a:t>
            </a:r>
            <a:endParaRPr lang="sk-SK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13" y="2860576"/>
            <a:ext cx="10438373" cy="65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677864" y="374614"/>
            <a:ext cx="8686800" cy="14058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Bývalý zákon o ochrane pôdy pred zábermi č. 219/2008 Z.z</a:t>
            </a:r>
          </a:p>
        </p:txBody>
      </p:sp>
    </p:spTree>
    <p:extLst>
      <p:ext uri="{BB962C8B-B14F-4D97-AF65-F5344CB8AC3E}">
        <p14:creationId xmlns:p14="http://schemas.microsoft.com/office/powerpoint/2010/main" val="41136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40" y="2590547"/>
            <a:ext cx="10297144" cy="676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605856" y="268288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Ochrana pred záberom pôdy- súčasný zákon č. 57/2013 Z.z</a:t>
            </a:r>
          </a:p>
        </p:txBody>
      </p:sp>
      <p:sp>
        <p:nvSpPr>
          <p:cNvPr id="4" name="Obdĺžnik 3"/>
          <p:cNvSpPr/>
          <p:nvPr/>
        </p:nvSpPr>
        <p:spPr>
          <a:xfrm>
            <a:off x="381720" y="1636440"/>
            <a:ext cx="1238537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k-SK" sz="2800" b="1" dirty="0"/>
              <a:t>Tento koncept chráni asi 37 % najkvalitnejších pôd v každom katastri; poľnohospodárskej pôdy je chránených platbou za odvody.</a:t>
            </a:r>
          </a:p>
        </p:txBody>
      </p:sp>
    </p:spTree>
    <p:extLst>
      <p:ext uri="{BB962C8B-B14F-4D97-AF65-F5344CB8AC3E}">
        <p14:creationId xmlns:p14="http://schemas.microsoft.com/office/powerpoint/2010/main" val="35268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0434" y="2860576"/>
            <a:ext cx="11266542" cy="563231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sk-SK" altLang="sk-SK" dirty="0"/>
              <a:t>Najväčším problémom ochrany pôdy nie je zlá legislatíva alebo nedostatok vedomostí, ale </a:t>
            </a:r>
            <a:r>
              <a:rPr lang="sk-SK" altLang="sk-SK" b="1" dirty="0"/>
              <a:t>nedostatok podnetov a motivácie vlastníkov a užívateľov na implementáciu udržateľného hospodárenia </a:t>
            </a:r>
            <a:r>
              <a:rPr lang="sk-SK" altLang="sk-SK" dirty="0"/>
              <a:t>a zachovania zdrojov pôdy a biomasy pre budúce generácie.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sk-SK" altLang="sk-SK" dirty="0"/>
              <a:t>Potreba zahrnúť adaptačné opatrenia do plánov a stratégií je najnaliehavejšou úlohou v budúcnosti, musí </a:t>
            </a:r>
            <a:r>
              <a:rPr lang="sk-SK" altLang="sk-SK" b="1" dirty="0"/>
              <a:t>byť urgentná.</a:t>
            </a:r>
          </a:p>
          <a:p>
            <a:pPr marL="571500" indent="-571500" algn="l">
              <a:buFont typeface="Arial" panose="020B0604020202020204" pitchFamily="34" charset="0"/>
              <a:buChar char="•"/>
              <a:defRPr/>
            </a:pPr>
            <a:r>
              <a:rPr lang="sk-SK" b="1" dirty="0"/>
              <a:t>Povedomie a gramotnosť o pôde </a:t>
            </a:r>
            <a:r>
              <a:rPr lang="sk-SK" dirty="0"/>
              <a:t>treba posilniť.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741760" y="628328"/>
            <a:ext cx="11305256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k-SK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Ako chrániť pôdu? </a:t>
            </a:r>
          </a:p>
          <a:p>
            <a:r>
              <a:rPr lang="sk-SK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Uplatňovať udržateľné hospodárenie na pôde</a:t>
            </a:r>
          </a:p>
        </p:txBody>
      </p:sp>
    </p:spTree>
    <p:extLst>
      <p:ext uri="{BB962C8B-B14F-4D97-AF65-F5344CB8AC3E}">
        <p14:creationId xmlns:p14="http://schemas.microsoft.com/office/powerpoint/2010/main" val="23936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029792" y="4228728"/>
            <a:ext cx="10657183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ĎAKUJEM ZA POZORNOSŤ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endParaRPr lang="sk-SK" sz="40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37704" y="1492424"/>
            <a:ext cx="11939375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l">
              <a:spcBef>
                <a:spcPts val="853"/>
              </a:spcBef>
              <a:tabLst>
                <a:tab pos="4461299" algn="l"/>
              </a:tabLst>
            </a:pPr>
            <a:r>
              <a:rPr lang="sk-SK" altLang="sk-SK" sz="2800" u="sng" dirty="0"/>
              <a:t>Rozloha Slovenska</a:t>
            </a:r>
            <a:r>
              <a:rPr lang="sk-SK" altLang="sk-SK" sz="2800" dirty="0"/>
              <a:t>	    	 </a:t>
            </a:r>
            <a:r>
              <a:rPr lang="en-US" altLang="sk-SK" sz="2800" dirty="0"/>
              <a:t>4 903 </a:t>
            </a:r>
            <a:r>
              <a:rPr lang="sk-SK" altLang="sk-SK" sz="2800" dirty="0"/>
              <a:t>391</a:t>
            </a:r>
            <a:r>
              <a:rPr lang="en-US" altLang="sk-SK" sz="2800" dirty="0"/>
              <a:t> ha</a:t>
            </a:r>
            <a:r>
              <a:rPr lang="sk-SK" altLang="sk-SK" sz="2800" dirty="0"/>
              <a:t>, z toho</a:t>
            </a:r>
            <a:r>
              <a:rPr lang="en-US" altLang="sk-SK" sz="2800" dirty="0"/>
              <a:t>:</a:t>
            </a:r>
            <a:endParaRPr lang="sk-SK" altLang="sk-SK" sz="2800" dirty="0"/>
          </a:p>
          <a:p>
            <a:pPr marL="714375" lvl="1" indent="-447675" algn="l">
              <a:spcBef>
                <a:spcPts val="853"/>
              </a:spcBef>
              <a:buFont typeface="Wingdings" panose="05000000000000000000" pitchFamily="2" charset="2"/>
              <a:buChar char="§"/>
              <a:tabLst>
                <a:tab pos="4461299" algn="l"/>
              </a:tabLst>
            </a:pPr>
            <a:r>
              <a:rPr lang="sk-SK" altLang="sk-SK" sz="2800" dirty="0"/>
              <a:t>Poľnohospodárska pôda		  2 373 563 ha .......................... </a:t>
            </a:r>
            <a:r>
              <a:rPr lang="sk-SK" altLang="sk-SK" sz="2800" b="1" dirty="0"/>
              <a:t>48,11 %</a:t>
            </a:r>
          </a:p>
          <a:p>
            <a:pPr marL="906462" lvl="2" indent="-457200">
              <a:spcBef>
                <a:spcPts val="853"/>
              </a:spcBef>
              <a:buFont typeface="Courier New" panose="02070309020205020404" pitchFamily="49" charset="0"/>
              <a:buChar char="o"/>
              <a:tabLst>
                <a:tab pos="4461299" algn="l"/>
              </a:tabLst>
            </a:pPr>
            <a:r>
              <a:rPr lang="sk-SK" altLang="sk-SK" sz="2800" dirty="0"/>
              <a:t>Orná pôda		       </a:t>
            </a:r>
            <a:r>
              <a:rPr lang="en-US" altLang="sk-SK" sz="2800" dirty="0"/>
              <a:t>1 40</a:t>
            </a:r>
            <a:r>
              <a:rPr lang="sk-SK" altLang="sk-SK" sz="2800" dirty="0"/>
              <a:t>4</a:t>
            </a:r>
            <a:r>
              <a:rPr lang="en-US" altLang="sk-SK" sz="2800" dirty="0"/>
              <a:t> </a:t>
            </a:r>
            <a:r>
              <a:rPr lang="sk-SK" altLang="sk-SK" sz="2800" dirty="0"/>
              <a:t>579</a:t>
            </a:r>
            <a:r>
              <a:rPr lang="en-US" altLang="sk-SK" sz="2800" dirty="0"/>
              <a:t> ha</a:t>
            </a:r>
            <a:r>
              <a:rPr lang="sk-SK" altLang="sk-SK" sz="2800" dirty="0"/>
              <a:t> .......................... </a:t>
            </a:r>
            <a:r>
              <a:rPr lang="en-US" altLang="sk-SK" sz="2800" b="1" dirty="0"/>
              <a:t>59,17</a:t>
            </a:r>
            <a:r>
              <a:rPr lang="sk-SK" altLang="sk-SK" sz="2800" b="1" dirty="0"/>
              <a:t> </a:t>
            </a:r>
            <a:r>
              <a:rPr lang="en-US" altLang="sk-SK" sz="2800" b="1" dirty="0"/>
              <a:t>%</a:t>
            </a:r>
            <a:r>
              <a:rPr lang="sk-SK" altLang="sk-SK" sz="2800" dirty="0"/>
              <a:t> </a:t>
            </a:r>
          </a:p>
          <a:p>
            <a:pPr marL="631825" lvl="2" indent="-449263" algn="l">
              <a:spcBef>
                <a:spcPts val="853"/>
              </a:spcBef>
              <a:buFont typeface="Wingdings" panose="05000000000000000000" pitchFamily="2" charset="2"/>
              <a:buChar char="§"/>
              <a:tabLst>
                <a:tab pos="4461299" algn="l"/>
              </a:tabLst>
            </a:pPr>
            <a:r>
              <a:rPr lang="sk-SK" altLang="sk-SK" sz="2800" dirty="0"/>
              <a:t>Lesné pozemky		        </a:t>
            </a:r>
            <a:r>
              <a:rPr lang="en-US" altLang="sk-SK" sz="2800" dirty="0"/>
              <a:t>2 </a:t>
            </a:r>
            <a:r>
              <a:rPr lang="sk-SK" altLang="sk-SK" sz="2800" dirty="0"/>
              <a:t>028</a:t>
            </a:r>
            <a:r>
              <a:rPr lang="en-US" altLang="sk-SK" sz="2800" dirty="0"/>
              <a:t>  </a:t>
            </a:r>
            <a:r>
              <a:rPr lang="sk-SK" altLang="sk-SK" sz="2800" dirty="0"/>
              <a:t>50</a:t>
            </a:r>
            <a:r>
              <a:rPr lang="en-US" altLang="sk-SK" sz="2800" dirty="0"/>
              <a:t>9 ha</a:t>
            </a:r>
            <a:r>
              <a:rPr lang="sk-SK" altLang="sk-SK" sz="2800" dirty="0"/>
              <a:t>.......................... </a:t>
            </a:r>
            <a:r>
              <a:rPr lang="sk-SK" altLang="sk-SK" sz="2800" b="1" dirty="0"/>
              <a:t>41</a:t>
            </a:r>
            <a:r>
              <a:rPr lang="en-US" altLang="sk-SK" sz="2800" b="1" dirty="0"/>
              <a:t>,3</a:t>
            </a:r>
            <a:r>
              <a:rPr lang="sk-SK" altLang="sk-SK" sz="2800" b="1" dirty="0"/>
              <a:t>6 </a:t>
            </a:r>
            <a:r>
              <a:rPr lang="en-US" altLang="sk-SK" sz="2800" b="1" dirty="0"/>
              <a:t>%</a:t>
            </a:r>
            <a:endParaRPr lang="sk-SK" altLang="sk-SK" sz="2800" b="1" dirty="0"/>
          </a:p>
          <a:p>
            <a:pPr marL="631825" lvl="2" indent="-449263" algn="l">
              <a:spcBef>
                <a:spcPts val="853"/>
              </a:spcBef>
              <a:buFont typeface="Wingdings" panose="05000000000000000000" pitchFamily="2" charset="2"/>
              <a:buChar char="§"/>
              <a:tabLst>
                <a:tab pos="4461299" algn="l"/>
              </a:tabLst>
            </a:pPr>
            <a:endParaRPr lang="sk-SK" altLang="sk-SK" sz="2800" b="1" dirty="0"/>
          </a:p>
          <a:p>
            <a:pPr marL="631825" lvl="2" indent="-449263" algn="l">
              <a:spcBef>
                <a:spcPts val="853"/>
              </a:spcBef>
              <a:buFont typeface="Wingdings" panose="05000000000000000000" pitchFamily="2" charset="2"/>
              <a:buChar char="§"/>
              <a:tabLst>
                <a:tab pos="4461299" algn="l"/>
              </a:tabLst>
            </a:pPr>
            <a:r>
              <a:rPr lang="sk-SK" altLang="sk-SK" sz="2800" dirty="0"/>
              <a:t>Nepoľnohospodárske a nelesná pôda	  501</a:t>
            </a:r>
            <a:r>
              <a:rPr lang="en-US" altLang="sk-SK" sz="2800" dirty="0"/>
              <a:t> 3</a:t>
            </a:r>
            <a:r>
              <a:rPr lang="sk-SK" altLang="sk-SK" sz="2800" dirty="0"/>
              <a:t>19</a:t>
            </a:r>
            <a:r>
              <a:rPr lang="en-US" altLang="sk-SK" sz="2800" dirty="0"/>
              <a:t> ha.</a:t>
            </a:r>
            <a:r>
              <a:rPr lang="sk-SK" altLang="sk-SK" sz="2800" dirty="0"/>
              <a:t>............ </a:t>
            </a:r>
            <a:r>
              <a:rPr lang="sk-SK" altLang="sk-SK" sz="2800" b="1" dirty="0"/>
              <a:t>1</a:t>
            </a:r>
            <a:r>
              <a:rPr lang="en-US" altLang="sk-SK" sz="2800" b="1" dirty="0"/>
              <a:t>0,39</a:t>
            </a:r>
            <a:r>
              <a:rPr lang="sk-SK" altLang="sk-SK" sz="2800" b="1" dirty="0"/>
              <a:t> %</a:t>
            </a:r>
            <a:endParaRPr lang="sk-SK" altLang="sk-SK" sz="2800" dirty="0"/>
          </a:p>
          <a:p>
            <a:pPr marL="631825" lvl="3" indent="449263" algn="l">
              <a:spcBef>
                <a:spcPts val="853"/>
              </a:spcBef>
              <a:buFont typeface="Courier New" panose="02070309020205020404" pitchFamily="49" charset="0"/>
              <a:buChar char="o"/>
              <a:tabLst>
                <a:tab pos="4461299" algn="l"/>
              </a:tabLst>
            </a:pPr>
            <a:r>
              <a:rPr lang="sk-SK" altLang="sk-SK" sz="2800" dirty="0"/>
              <a:t>Vodné plochy</a:t>
            </a:r>
            <a:r>
              <a:rPr lang="en-US" altLang="sk-SK" sz="2800" dirty="0"/>
              <a:t>	</a:t>
            </a:r>
            <a:r>
              <a:rPr lang="sk-SK" altLang="sk-SK" sz="2800" dirty="0"/>
              <a:t>					    </a:t>
            </a:r>
            <a:r>
              <a:rPr lang="en-US" altLang="sk-SK" sz="2800" dirty="0"/>
              <a:t>95 </a:t>
            </a:r>
            <a:r>
              <a:rPr lang="sk-SK" altLang="sk-SK" sz="2800" dirty="0"/>
              <a:t>405</a:t>
            </a:r>
            <a:r>
              <a:rPr lang="en-US" altLang="sk-SK" sz="2800" dirty="0"/>
              <a:t> ha ……</a:t>
            </a:r>
            <a:r>
              <a:rPr lang="sk-SK" altLang="sk-SK" sz="2800" dirty="0"/>
              <a:t>......</a:t>
            </a:r>
            <a:r>
              <a:rPr lang="en-US" altLang="sk-SK" sz="2800" dirty="0"/>
              <a:t>19,0</a:t>
            </a:r>
            <a:r>
              <a:rPr lang="sk-SK" altLang="sk-SK" sz="2800" dirty="0"/>
              <a:t>2</a:t>
            </a:r>
            <a:r>
              <a:rPr lang="en-US" altLang="sk-SK" sz="2800" dirty="0"/>
              <a:t> %</a:t>
            </a:r>
            <a:endParaRPr lang="sk-SK" altLang="sk-SK" sz="2800" dirty="0"/>
          </a:p>
          <a:p>
            <a:pPr marL="631825" lvl="3" indent="449263" algn="l">
              <a:spcBef>
                <a:spcPts val="853"/>
              </a:spcBef>
              <a:buFont typeface="Courier New" panose="02070309020205020404" pitchFamily="49" charset="0"/>
              <a:buChar char="o"/>
            </a:pPr>
            <a:r>
              <a:rPr lang="sk-SK" altLang="sk-SK" sz="2800" dirty="0"/>
              <a:t>Zastavané územie a dvory			   </a:t>
            </a:r>
            <a:r>
              <a:rPr lang="en-US" altLang="sk-SK" sz="2800" dirty="0"/>
              <a:t>2</a:t>
            </a:r>
            <a:r>
              <a:rPr lang="sk-SK" altLang="sk-SK" sz="2800" dirty="0"/>
              <a:t>40</a:t>
            </a:r>
            <a:r>
              <a:rPr lang="en-US" altLang="sk-SK" sz="2800" dirty="0"/>
              <a:t> </a:t>
            </a:r>
            <a:r>
              <a:rPr lang="sk-SK" altLang="sk-SK" sz="2800" dirty="0"/>
              <a:t>170</a:t>
            </a:r>
            <a:r>
              <a:rPr lang="en-US" altLang="sk-SK" sz="2800" dirty="0"/>
              <a:t> ha </a:t>
            </a:r>
            <a:r>
              <a:rPr lang="sk-SK" altLang="sk-SK" sz="2800" dirty="0"/>
              <a:t>........... </a:t>
            </a:r>
            <a:r>
              <a:rPr lang="en-US" altLang="sk-SK" sz="2800" dirty="0"/>
              <a:t>47,</a:t>
            </a:r>
            <a:r>
              <a:rPr lang="sk-SK" altLang="sk-SK" sz="2800" dirty="0"/>
              <a:t>90</a:t>
            </a:r>
            <a:r>
              <a:rPr lang="en-US" altLang="sk-SK" sz="2800" dirty="0"/>
              <a:t> %</a:t>
            </a:r>
            <a:endParaRPr lang="sk-SK" altLang="sk-SK" sz="2800" dirty="0"/>
          </a:p>
          <a:p>
            <a:pPr marL="631825" lvl="3" indent="449263" algn="l">
              <a:spcBef>
                <a:spcPts val="853"/>
              </a:spcBef>
              <a:buFont typeface="Courier New" panose="02070309020205020404" pitchFamily="49" charset="0"/>
              <a:buChar char="o"/>
              <a:tabLst>
                <a:tab pos="4339381" algn="l"/>
              </a:tabLst>
            </a:pPr>
            <a:r>
              <a:rPr lang="sk-SK" altLang="sk-SK" sz="2800" dirty="0"/>
              <a:t>Ostatné územie	  					   </a:t>
            </a:r>
            <a:r>
              <a:rPr lang="en-US" altLang="sk-SK" sz="2800" dirty="0"/>
              <a:t>16</a:t>
            </a:r>
            <a:r>
              <a:rPr lang="sk-SK" altLang="sk-SK" sz="2800" dirty="0"/>
              <a:t>5</a:t>
            </a:r>
            <a:r>
              <a:rPr lang="en-US" altLang="sk-SK" sz="2800" dirty="0"/>
              <a:t> 7</a:t>
            </a:r>
            <a:r>
              <a:rPr lang="sk-SK" altLang="sk-SK" sz="2800" dirty="0"/>
              <a:t>44</a:t>
            </a:r>
            <a:r>
              <a:rPr lang="en-US" altLang="sk-SK" sz="2800" dirty="0"/>
              <a:t> ha </a:t>
            </a:r>
            <a:r>
              <a:rPr lang="sk-SK" altLang="sk-SK" sz="2800" dirty="0"/>
              <a:t>........... </a:t>
            </a:r>
            <a:r>
              <a:rPr lang="en-US" altLang="sk-SK" sz="2800" dirty="0"/>
              <a:t>33,</a:t>
            </a:r>
            <a:r>
              <a:rPr lang="sk-SK" altLang="sk-SK" sz="2800" dirty="0"/>
              <a:t>06 </a:t>
            </a:r>
            <a:r>
              <a:rPr lang="en-US" altLang="sk-SK" sz="2800" dirty="0"/>
              <a:t>%</a:t>
            </a:r>
          </a:p>
          <a:p>
            <a:pPr marL="0" indent="0">
              <a:spcBef>
                <a:spcPts val="853"/>
              </a:spcBef>
              <a:buNone/>
            </a:pPr>
            <a:r>
              <a:rPr lang="en-US" altLang="sk-SK" sz="2800" i="1" dirty="0"/>
              <a:t>________________________________________________________</a:t>
            </a:r>
          </a:p>
          <a:p>
            <a:pPr marL="0" indent="0">
              <a:spcBef>
                <a:spcPts val="853"/>
              </a:spcBef>
              <a:buNone/>
            </a:pPr>
            <a:r>
              <a:rPr lang="en-US" altLang="sk-SK" sz="2800" i="1" dirty="0"/>
              <a:t>* </a:t>
            </a:r>
            <a:r>
              <a:rPr lang="sk-SK" altLang="sk-SK" sz="2800" i="1" dirty="0"/>
              <a:t>Štatistická ročenka o pôdnom fonde SR podľa údajov katastra nehnuteľností k 1. januáru 2022</a:t>
            </a:r>
            <a:endParaRPr lang="en-US" altLang="sk-SK" sz="2800" i="1" dirty="0"/>
          </a:p>
        </p:txBody>
      </p:sp>
      <p:sp>
        <p:nvSpPr>
          <p:cNvPr id="3" name="Obdĺžnik 2"/>
          <p:cNvSpPr/>
          <p:nvPr/>
        </p:nvSpPr>
        <p:spPr>
          <a:xfrm>
            <a:off x="706101" y="700336"/>
            <a:ext cx="1172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Niekoľko faktov o pôde Slovenska</a:t>
            </a:r>
          </a:p>
        </p:txBody>
      </p:sp>
    </p:spTree>
    <p:extLst>
      <p:ext uri="{BB962C8B-B14F-4D97-AF65-F5344CB8AC3E}">
        <p14:creationId xmlns:p14="http://schemas.microsoft.com/office/powerpoint/2010/main" val="41371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96437" y="13484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Orná pôda</a:t>
            </a:r>
          </a:p>
        </p:txBody>
      </p:sp>
      <p:sp>
        <p:nvSpPr>
          <p:cNvPr id="4" name="Obdĺžnik 3"/>
          <p:cNvSpPr/>
          <p:nvPr/>
        </p:nvSpPr>
        <p:spPr>
          <a:xfrm>
            <a:off x="1389832" y="2572544"/>
            <a:ext cx="10081120" cy="4247317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Chmelnice</a:t>
            </a: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....................................... 502 ha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Vinice .......................................... 26 076 ha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Záhrady ....................................... 75 642 ha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Ovocné sady ................................ 17 491 ha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Trvalé trávne porasty ................. 849 273 ha</a:t>
            </a:r>
          </a:p>
        </p:txBody>
      </p:sp>
    </p:spTree>
    <p:extLst>
      <p:ext uri="{BB962C8B-B14F-4D97-AF65-F5344CB8AC3E}">
        <p14:creationId xmlns:p14="http://schemas.microsoft.com/office/powerpoint/2010/main" val="37038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41960" y="77234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Prírastky -  úbytky za rok 2021</a:t>
            </a:r>
          </a:p>
        </p:txBody>
      </p:sp>
      <p:sp>
        <p:nvSpPr>
          <p:cNvPr id="4" name="Obdĺžnik 3"/>
          <p:cNvSpPr/>
          <p:nvPr/>
        </p:nvSpPr>
        <p:spPr>
          <a:xfrm>
            <a:off x="1137804" y="1636440"/>
            <a:ext cx="11377264" cy="6740307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Poľnohospodárska pôda 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Prírastky.......... 206 ha z toho ornej pôdy 96 ha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Úbytky..............1 449 ha z toho ornej pôdy 686 ha</a:t>
            </a:r>
          </a:p>
          <a:p>
            <a:pPr algn="l">
              <a:lnSpc>
                <a:spcPct val="150000"/>
              </a:lnSpc>
            </a:pPr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Lesné pozemky 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Prírastky ............705 ha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Úbytky..................73 ha</a:t>
            </a:r>
          </a:p>
          <a:p>
            <a:pPr algn="l">
              <a:lnSpc>
                <a:spcPct val="150000"/>
              </a:lnSpc>
            </a:pPr>
            <a:r>
              <a:rPr lang="sk-S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Celkovo: prírastky z LP do PP, úbytky PP na účely výstavby, ťažby a ostatnej činnosti.</a:t>
            </a:r>
          </a:p>
        </p:txBody>
      </p:sp>
    </p:spTree>
    <p:extLst>
      <p:ext uri="{BB962C8B-B14F-4D97-AF65-F5344CB8AC3E}">
        <p14:creationId xmlns:p14="http://schemas.microsoft.com/office/powerpoint/2010/main" val="39374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objekt pre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436661"/>
              </p:ext>
            </p:extLst>
          </p:nvPr>
        </p:nvGraphicFramePr>
        <p:xfrm>
          <a:off x="309712" y="1276400"/>
          <a:ext cx="12354560" cy="643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5" y="484312"/>
            <a:ext cx="12583799" cy="8051553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5"/>
          <p:cNvSpPr txBox="1"/>
          <p:nvPr/>
        </p:nvSpPr>
        <p:spPr>
          <a:xfrm>
            <a:off x="249413" y="4012705"/>
            <a:ext cx="42367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VÝSKUM </a:t>
            </a:r>
          </a:p>
          <a:p>
            <a:r>
              <a:rPr lang="sk-SK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INOVÁCIE </a:t>
            </a:r>
          </a:p>
          <a:p>
            <a:r>
              <a:rPr lang="sk-SK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 MODERNÝ AGROSEKTOR</a:t>
            </a:r>
          </a:p>
        </p:txBody>
      </p:sp>
      <p:sp>
        <p:nvSpPr>
          <p:cNvPr id="5" name="Zástupný objekt pre obsah 2"/>
          <p:cNvSpPr txBox="1">
            <a:spLocks/>
          </p:cNvSpPr>
          <p:nvPr/>
        </p:nvSpPr>
        <p:spPr>
          <a:xfrm>
            <a:off x="597744" y="2140496"/>
            <a:ext cx="11742216" cy="576064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Degradácia pôdy a krajiny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znamená redukciu kvantitatívnych a kvalitatívnych vlastností pôd spôsobenú nevhodným využívaním pôdneho fondu vrátane lesov a človekom vyvolaných priemyselno-urbanizačných aktivít 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Zábery pôd a nepriepustné utesnenie/pokrytie povrchu</a:t>
            </a:r>
          </a:p>
          <a:p>
            <a:pPr algn="l"/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Globálne ohrozenia </a:t>
            </a:r>
            <a:r>
              <a:rPr lang="en-US" altLang="sk-SK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dopady klimatickej zmeny</a:t>
            </a:r>
            <a:r>
              <a:rPr lang="en-US" altLang="sk-SK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strata pôdnej biodiverzity</a:t>
            </a:r>
            <a:r>
              <a:rPr lang="en-US" alt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zabezpečenie potravinami</a:t>
            </a:r>
            <a:r>
              <a:rPr lang="en-US" alt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sucho a dezertifikácia</a:t>
            </a:r>
            <a:r>
              <a:rPr lang="en-US" altLang="sk-SK" dirty="0"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037904" y="55632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Hlavné faktory ohrozenia pôdneho fondu</a:t>
            </a:r>
          </a:p>
        </p:txBody>
      </p:sp>
    </p:spTree>
    <p:extLst>
      <p:ext uri="{BB962C8B-B14F-4D97-AF65-F5344CB8AC3E}">
        <p14:creationId xmlns:p14="http://schemas.microsoft.com/office/powerpoint/2010/main" val="38255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/>
          <p:cNvSpPr txBox="1">
            <a:spLocks/>
          </p:cNvSpPr>
          <p:nvPr/>
        </p:nvSpPr>
        <p:spPr>
          <a:xfrm>
            <a:off x="831770" y="2356520"/>
            <a:ext cx="10513168" cy="604867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>
            <a:no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chemeClr val="tx1"/>
                </a:solidFill>
              </a:rPr>
              <a:t>Vodná a veterná erózia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chemeClr val="tx1"/>
                </a:solidFill>
              </a:rPr>
              <a:t>Pôdna kompakcia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chemeClr val="tx1"/>
                </a:solidFill>
              </a:rPr>
              <a:t>Znižovanie pôdneho organického uhlíka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chemeClr val="tx1"/>
                </a:solidFill>
              </a:rPr>
              <a:t>Kontaminácia pôdy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sk-SK" b="1" dirty="0">
                <a:solidFill>
                  <a:schemeClr val="tx1"/>
                </a:solidFill>
              </a:rPr>
              <a:t>lokálna 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tx1"/>
                </a:solidFill>
              </a:rPr>
              <a:t>difúzna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sk-SK" b="1" dirty="0">
              <a:solidFill>
                <a:schemeClr val="tx1"/>
              </a:solidFill>
            </a:endParaRP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chemeClr val="tx1"/>
                </a:solidFill>
              </a:rPr>
              <a:t>Salinizácia/sodifikácia pôdy</a:t>
            </a:r>
          </a:p>
          <a:p>
            <a:pPr lvl="1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k-SK" b="1" dirty="0">
                <a:solidFill>
                  <a:schemeClr val="tx1"/>
                </a:solidFill>
              </a:rPr>
              <a:t>Zábery pôd pre urbanizačno-priemyselné a ťažobné účely a dopravnú infraštruktúru</a:t>
            </a:r>
          </a:p>
        </p:txBody>
      </p:sp>
      <p:sp>
        <p:nvSpPr>
          <p:cNvPr id="3" name="Obdĺžnik 2"/>
          <p:cNvSpPr/>
          <p:nvPr/>
        </p:nvSpPr>
        <p:spPr>
          <a:xfrm>
            <a:off x="1677864" y="700336"/>
            <a:ext cx="8820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Formy ohrozenia pôdneho fondu</a:t>
            </a:r>
          </a:p>
        </p:txBody>
      </p:sp>
    </p:spTree>
    <p:extLst>
      <p:ext uri="{BB962C8B-B14F-4D97-AF65-F5344CB8AC3E}">
        <p14:creationId xmlns:p14="http://schemas.microsoft.com/office/powerpoint/2010/main" val="36133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7106</TotalTime>
  <Words>1745</Words>
  <Application>Microsoft Office PowerPoint</Application>
  <PresentationFormat>Vlastná</PresentationFormat>
  <Paragraphs>155</Paragraphs>
  <Slides>27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Courier New</vt:lpstr>
      <vt:lpstr>Helvetica Light</vt:lpstr>
      <vt:lpstr>Lucida Grande</vt:lpstr>
      <vt:lpstr>Wingdings</vt:lpstr>
      <vt:lpstr>White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Palo</dc:creator>
  <cp:lastModifiedBy>Pekárová Eva</cp:lastModifiedBy>
  <cp:revision>809</cp:revision>
  <dcterms:modified xsi:type="dcterms:W3CDTF">2022-10-06T08:46:01Z</dcterms:modified>
</cp:coreProperties>
</file>